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61" r:id="rId2"/>
    <p:sldId id="262" r:id="rId3"/>
    <p:sldId id="258" r:id="rId4"/>
    <p:sldId id="263" r:id="rId5"/>
    <p:sldId id="265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7BD13B-5A21-FD64-C878-DCD81A2FD32B}" v="206" dt="2022-09-12T08:18:25.372"/>
    <p1510:client id="{35A9A30B-AC07-4700-A41E-0AFFBE1E8006}" v="434" dt="2022-09-12T07:49:23.995"/>
    <p1510:client id="{55D61C3D-5FB2-B8F2-6FD3-0D4F11D75500}" v="12" dt="2022-09-12T07:52:45.353"/>
    <p1510:client id="{595F97A0-9E67-EE0B-88A7-E468AA3E5911}" v="40" dt="2022-09-12T08:25:48.226"/>
    <p1510:client id="{7BF8F99D-B449-A010-0400-1B1A1BAA1176}" v="500" dt="2022-09-12T09:46:12.755"/>
    <p1510:client id="{F5FB6EC6-5D6F-D830-CA6F-51FD85EB13CB}" v="282" dt="2022-09-13T17:20:38.9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494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84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16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56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233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27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09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38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00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335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6</a:t>
            </a:r>
          </a:p>
          <a:p>
            <a:pPr lvl="6"/>
            <a:r>
              <a:rPr lang="en-US"/>
              <a:t>7</a:t>
            </a:r>
          </a:p>
          <a:p>
            <a:pPr lvl="7"/>
            <a:r>
              <a:rPr lang="en-US"/>
              <a:t>8</a:t>
            </a:r>
          </a:p>
          <a:p>
            <a:pPr lvl="8"/>
            <a:r>
              <a:rPr lang="en-US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6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FD8F1113-2E3C-46E3-B54F-B7F421EEF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5">
            <a:extLst>
              <a:ext uri="{FF2B5EF4-FFF2-40B4-BE49-F238E27FC236}">
                <a16:creationId xmlns:a16="http://schemas.microsoft.com/office/drawing/2014/main" id="{B54A4D14-513F-4121-92D3-5CCB4689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">
            <a:extLst>
              <a:ext uri="{FF2B5EF4-FFF2-40B4-BE49-F238E27FC236}">
                <a16:creationId xmlns:a16="http://schemas.microsoft.com/office/drawing/2014/main" id="{6C3411F1-AD17-499D-AFEF-2F300F6DF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7">
            <a:extLst>
              <a:ext uri="{FF2B5EF4-FFF2-40B4-BE49-F238E27FC236}">
                <a16:creationId xmlns:a16="http://schemas.microsoft.com/office/drawing/2014/main" id="{60BF2CBE-B1E9-4C42-89DC-C35E4E651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8">
            <a:extLst>
              <a:ext uri="{FF2B5EF4-FFF2-40B4-BE49-F238E27FC236}">
                <a16:creationId xmlns:a16="http://schemas.microsoft.com/office/drawing/2014/main" id="{72C95A87-DCDB-41C4-B774-744B3ECBE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9">
            <a:extLst>
              <a:ext uri="{FF2B5EF4-FFF2-40B4-BE49-F238E27FC236}">
                <a16:creationId xmlns:a16="http://schemas.microsoft.com/office/drawing/2014/main" id="{BCB97515-32FF-43A6-A51C-B140193AB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10">
            <a:extLst>
              <a:ext uri="{FF2B5EF4-FFF2-40B4-BE49-F238E27FC236}">
                <a16:creationId xmlns:a16="http://schemas.microsoft.com/office/drawing/2014/main" id="{9C6379D3-7045-4B76-9409-6D23D753D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12">
            <a:extLst>
              <a:ext uri="{FF2B5EF4-FFF2-40B4-BE49-F238E27FC236}">
                <a16:creationId xmlns:a16="http://schemas.microsoft.com/office/drawing/2014/main" id="{61B1C1DE-4201-4989-BE65-41ADC2472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14">
            <a:extLst>
              <a:ext uri="{FF2B5EF4-FFF2-40B4-BE49-F238E27FC236}">
                <a16:creationId xmlns:a16="http://schemas.microsoft.com/office/drawing/2014/main" id="{806398CC-D327-4E06-838C-31119BD56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16">
            <a:extLst>
              <a:ext uri="{FF2B5EF4-FFF2-40B4-BE49-F238E27FC236}">
                <a16:creationId xmlns:a16="http://schemas.microsoft.com/office/drawing/2014/main" id="{70A741CC-E736-448A-A94E-5C8BB9711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11">
            <a:extLst>
              <a:ext uri="{FF2B5EF4-FFF2-40B4-BE49-F238E27FC236}">
                <a16:creationId xmlns:a16="http://schemas.microsoft.com/office/drawing/2014/main" id="{7C324CDD-B30F-47DD-8627-E2171D5E8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21">
            <a:extLst>
              <a:ext uri="{FF2B5EF4-FFF2-40B4-BE49-F238E27FC236}">
                <a16:creationId xmlns:a16="http://schemas.microsoft.com/office/drawing/2014/main" id="{79C8D19E-E3D6-45A6-BCA2-5918A37D7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FF8DC491-E00D-B444-3DDA-98F80C09EC92}"/>
              </a:ext>
            </a:extLst>
          </p:cNvPr>
          <p:cNvSpPr txBox="1">
            <a:spLocks/>
          </p:cNvSpPr>
          <p:nvPr/>
        </p:nvSpPr>
        <p:spPr>
          <a:xfrm>
            <a:off x="8182369" y="3751745"/>
            <a:ext cx="5548747" cy="2480113"/>
          </a:xfrm>
          <a:prstGeom prst="rect">
            <a:avLst/>
          </a:prstGeom>
        </p:spPr>
        <p:txBody>
          <a:bodyPr vert="horz" lIns="228600" tIns="228600" rIns="228600" bIns="0" rtlCol="0" anchor="b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80000"/>
              </a:lnSpc>
              <a:spcAft>
                <a:spcPts val="600"/>
              </a:spcAft>
            </a:pPr>
            <a:r>
              <a:rPr lang="en-US" sz="6000">
                <a:solidFill>
                  <a:schemeClr val="tx2"/>
                </a:solidFill>
                <a:latin typeface="Calibri"/>
                <a:cs typeface="Calibri"/>
              </a:rPr>
              <a:t>La culture des tomates</a:t>
            </a:r>
            <a:endParaRPr lang="en-US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86" name="Freeform 22">
            <a:extLst>
              <a:ext uri="{FF2B5EF4-FFF2-40B4-BE49-F238E27FC236}">
                <a16:creationId xmlns:a16="http://schemas.microsoft.com/office/drawing/2014/main" id="{43280283-E04A-43CA-BFA1-F285486A2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23">
            <a:extLst>
              <a:ext uri="{FF2B5EF4-FFF2-40B4-BE49-F238E27FC236}">
                <a16:creationId xmlns:a16="http://schemas.microsoft.com/office/drawing/2014/main" id="{38328CB6-0FC5-4AEA-BC7E-489267CB6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138AF5D2-3A9C-4E8F-B879-36865366A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9" name="Image 31" descr="Une image contenant légume, tomate, différent&#10;&#10;Description générée automatiquement">
            <a:extLst>
              <a:ext uri="{FF2B5EF4-FFF2-40B4-BE49-F238E27FC236}">
                <a16:creationId xmlns:a16="http://schemas.microsoft.com/office/drawing/2014/main" id="{52D437AA-4493-DEFB-84DF-5753F3816E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99" r="1" b="2219"/>
          <a:stretch/>
        </p:blipFill>
        <p:spPr>
          <a:xfrm>
            <a:off x="932740" y="461405"/>
            <a:ext cx="7761924" cy="5343065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  <p:pic>
        <p:nvPicPr>
          <p:cNvPr id="2" name="Image 2">
            <a:extLst>
              <a:ext uri="{FF2B5EF4-FFF2-40B4-BE49-F238E27FC236}">
                <a16:creationId xmlns:a16="http://schemas.microsoft.com/office/drawing/2014/main" id="{8BCD8584-755D-EEE3-4F1A-D5407A331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77507DA-33C2-619C-4279-958EBC1136F9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/>
              <a:t>DE PAIVA Damien / BEAUVARLET Antoine / RAVENNE Alexandre / BERDIJ </a:t>
            </a:r>
            <a:r>
              <a:rPr lang="fr-FR" dirty="0" err="1"/>
              <a:t>Souhaila</a:t>
            </a:r>
            <a:r>
              <a:rPr lang="fr-FR" dirty="0"/>
              <a:t> / "LI Lucie"</a:t>
            </a:r>
          </a:p>
        </p:txBody>
      </p:sp>
    </p:spTree>
    <p:extLst>
      <p:ext uri="{BB962C8B-B14F-4D97-AF65-F5344CB8AC3E}">
        <p14:creationId xmlns:p14="http://schemas.microsoft.com/office/powerpoint/2010/main" val="1425904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37803AC3-63E8-C667-0391-D6B80C52FD7B}"/>
              </a:ext>
            </a:extLst>
          </p:cNvPr>
          <p:cNvSpPr/>
          <p:nvPr/>
        </p:nvSpPr>
        <p:spPr>
          <a:xfrm>
            <a:off x="2745580" y="661988"/>
            <a:ext cx="8679654" cy="5524498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19">
            <a:extLst>
              <a:ext uri="{FF2B5EF4-FFF2-40B4-BE49-F238E27FC236}">
                <a16:creationId xmlns:a16="http://schemas.microsoft.com/office/drawing/2014/main" id="{4FC350B7-7CD7-8A21-F92B-9CEE7B69B6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77"/>
          <a:stretch/>
        </p:blipFill>
        <p:spPr>
          <a:xfrm>
            <a:off x="5984875" y="4141787"/>
            <a:ext cx="2083594" cy="1905003"/>
          </a:xfrm>
          <a:prstGeom prst="rect">
            <a:avLst/>
          </a:prstGeom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8D07333A-860F-73A9-A6CA-733322E3D3AA}"/>
              </a:ext>
            </a:extLst>
          </p:cNvPr>
          <p:cNvCxnSpPr/>
          <p:nvPr/>
        </p:nvCxnSpPr>
        <p:spPr>
          <a:xfrm flipH="1">
            <a:off x="4698205" y="2864641"/>
            <a:ext cx="2297906" cy="1583531"/>
          </a:xfrm>
          <a:prstGeom prst="straightConnector1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C6FFADA4-81CF-E02D-0571-568FCF2C0E17}"/>
              </a:ext>
            </a:extLst>
          </p:cNvPr>
          <p:cNvCxnSpPr/>
          <p:nvPr/>
        </p:nvCxnSpPr>
        <p:spPr>
          <a:xfrm>
            <a:off x="7019923" y="2817018"/>
            <a:ext cx="11907" cy="1678781"/>
          </a:xfrm>
          <a:prstGeom prst="straightConnector1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ECBD5CCC-C1D8-5068-40AF-4DA5533A9ED8}"/>
              </a:ext>
            </a:extLst>
          </p:cNvPr>
          <p:cNvCxnSpPr/>
          <p:nvPr/>
        </p:nvCxnSpPr>
        <p:spPr>
          <a:xfrm>
            <a:off x="7055643" y="2864643"/>
            <a:ext cx="2524125" cy="1678780"/>
          </a:xfrm>
          <a:prstGeom prst="straightConnector1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 5" descr="Une image contenant tomate, légume&#10;&#10;Description générée automatiquement">
            <a:extLst>
              <a:ext uri="{FF2B5EF4-FFF2-40B4-BE49-F238E27FC236}">
                <a16:creationId xmlns:a16="http://schemas.microsoft.com/office/drawing/2014/main" id="{B4705F46-E698-850D-C845-9456EC66D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092" y="561198"/>
            <a:ext cx="2671192" cy="2695004"/>
          </a:xfrm>
          <a:prstGeom prst="rect">
            <a:avLst/>
          </a:prstGeom>
          <a:ln w="12700">
            <a:noFill/>
          </a:ln>
        </p:spPr>
      </p:pic>
      <p:pic>
        <p:nvPicPr>
          <p:cNvPr id="16" name="Image 2" descr="Une image contenant matériel&#10;&#10;Description générée automatiquement">
            <a:extLst>
              <a:ext uri="{FF2B5EF4-FFF2-40B4-BE49-F238E27FC236}">
                <a16:creationId xmlns:a16="http://schemas.microsoft.com/office/drawing/2014/main" id="{D024EF34-F66B-900B-4AF3-A82C44D4D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9687" y="4143375"/>
            <a:ext cx="2143125" cy="2143125"/>
          </a:xfrm>
          <a:prstGeom prst="rect">
            <a:avLst/>
          </a:prstGeom>
        </p:spPr>
      </p:pic>
      <p:pic>
        <p:nvPicPr>
          <p:cNvPr id="18" name="Image 4" descr="Une image contenant vaisseau, produit céramique, porcelaine&#10;&#10;Description générée automatiquement">
            <a:extLst>
              <a:ext uri="{FF2B5EF4-FFF2-40B4-BE49-F238E27FC236}">
                <a16:creationId xmlns:a16="http://schemas.microsoft.com/office/drawing/2014/main" id="{6349CC19-4E11-303E-AB19-236A0FAAB7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3750" y="4143375"/>
            <a:ext cx="2143125" cy="2143125"/>
          </a:xfrm>
          <a:prstGeom prst="rect">
            <a:avLst/>
          </a:prstGeom>
        </p:spPr>
      </p:pic>
      <p:pic>
        <p:nvPicPr>
          <p:cNvPr id="20" name="Image 6">
            <a:extLst>
              <a:ext uri="{FF2B5EF4-FFF2-40B4-BE49-F238E27FC236}">
                <a16:creationId xmlns:a16="http://schemas.microsoft.com/office/drawing/2014/main" id="{15F5B95B-5A1D-EDF8-F962-D64652CFC6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373" y="4595811"/>
            <a:ext cx="1833563" cy="1833563"/>
          </a:xfrm>
          <a:prstGeom prst="rect">
            <a:avLst/>
          </a:prstGeom>
        </p:spPr>
      </p:pic>
      <p:pic>
        <p:nvPicPr>
          <p:cNvPr id="22" name="Image 2">
            <a:extLst>
              <a:ext uri="{FF2B5EF4-FFF2-40B4-BE49-F238E27FC236}">
                <a16:creationId xmlns:a16="http://schemas.microsoft.com/office/drawing/2014/main" id="{74F4D9B8-E327-E7FB-F322-774FDDF5CF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pic>
        <p:nvPicPr>
          <p:cNvPr id="23" name="Image 23">
            <a:extLst>
              <a:ext uri="{FF2B5EF4-FFF2-40B4-BE49-F238E27FC236}">
                <a16:creationId xmlns:a16="http://schemas.microsoft.com/office/drawing/2014/main" id="{54E8C901-369D-65E6-D0CB-B96D792DD0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000" y="1297780"/>
            <a:ext cx="1893094" cy="189309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4CDF9D5-5C3C-A052-894A-0DB8EC8FA698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/>
              <a:t>DE PAIVA Damien / BEAUVARLET Antoine / RAVENNE Alexandre / BERDIJ </a:t>
            </a:r>
            <a:r>
              <a:rPr lang="fr-FR" dirty="0" err="1"/>
              <a:t>Souhaila</a:t>
            </a:r>
            <a:r>
              <a:rPr lang="fr-FR" dirty="0"/>
              <a:t> / "LI Lucie"</a:t>
            </a:r>
          </a:p>
        </p:txBody>
      </p:sp>
    </p:spTree>
    <p:extLst>
      <p:ext uri="{BB962C8B-B14F-4D97-AF65-F5344CB8AC3E}">
        <p14:creationId xmlns:p14="http://schemas.microsoft.com/office/powerpoint/2010/main" val="3836370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E896FE-48EE-4610-3CF4-1B18A70E1679}"/>
              </a:ext>
            </a:extLst>
          </p:cNvPr>
          <p:cNvSpPr/>
          <p:nvPr/>
        </p:nvSpPr>
        <p:spPr>
          <a:xfrm>
            <a:off x="-4762" y="4948238"/>
            <a:ext cx="12203903" cy="190499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AE8B0DB-9A62-EB0F-EA82-872ABAD22263}"/>
              </a:ext>
            </a:extLst>
          </p:cNvPr>
          <p:cNvSpPr txBox="1"/>
          <p:nvPr/>
        </p:nvSpPr>
        <p:spPr>
          <a:xfrm>
            <a:off x="3318866" y="595312"/>
            <a:ext cx="372367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>
                <a:cs typeface="Calibri"/>
              </a:rPr>
              <a:t>Tension augmente </a:t>
            </a: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DF24E8B3-4BB4-48AB-F60B-AE2DEFE38065}"/>
              </a:ext>
            </a:extLst>
          </p:cNvPr>
          <p:cNvSpPr/>
          <p:nvPr/>
        </p:nvSpPr>
        <p:spPr>
          <a:xfrm rot="18600000">
            <a:off x="2746500" y="1538312"/>
            <a:ext cx="1547810" cy="345281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Connecteur : en arc 16">
            <a:extLst>
              <a:ext uri="{FF2B5EF4-FFF2-40B4-BE49-F238E27FC236}">
                <a16:creationId xmlns:a16="http://schemas.microsoft.com/office/drawing/2014/main" id="{2C38CD1A-C9A4-917E-28D2-C624FDA88AA9}"/>
              </a:ext>
            </a:extLst>
          </p:cNvPr>
          <p:cNvCxnSpPr/>
          <p:nvPr/>
        </p:nvCxnSpPr>
        <p:spPr>
          <a:xfrm>
            <a:off x="400050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Connecteur : en arc 18">
            <a:extLst>
              <a:ext uri="{FF2B5EF4-FFF2-40B4-BE49-F238E27FC236}">
                <a16:creationId xmlns:a16="http://schemas.microsoft.com/office/drawing/2014/main" id="{34E675D5-1F46-FF1B-3D94-A6FCAEF053B3}"/>
              </a:ext>
            </a:extLst>
          </p:cNvPr>
          <p:cNvCxnSpPr>
            <a:cxnSpLocks/>
          </p:cNvCxnSpPr>
          <p:nvPr/>
        </p:nvCxnSpPr>
        <p:spPr>
          <a:xfrm>
            <a:off x="2459831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" name="Connecteur : en arc 19">
            <a:extLst>
              <a:ext uri="{FF2B5EF4-FFF2-40B4-BE49-F238E27FC236}">
                <a16:creationId xmlns:a16="http://schemas.microsoft.com/office/drawing/2014/main" id="{A2522A0F-E25D-8079-A757-53466D63CFC3}"/>
              </a:ext>
            </a:extLst>
          </p:cNvPr>
          <p:cNvCxnSpPr>
            <a:cxnSpLocks/>
          </p:cNvCxnSpPr>
          <p:nvPr/>
        </p:nvCxnSpPr>
        <p:spPr>
          <a:xfrm>
            <a:off x="4400550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Connecteur : en arc 20">
            <a:extLst>
              <a:ext uri="{FF2B5EF4-FFF2-40B4-BE49-F238E27FC236}">
                <a16:creationId xmlns:a16="http://schemas.microsoft.com/office/drawing/2014/main" id="{8AAA7527-7D7A-CD55-DA5B-BF2A3F3F26A8}"/>
              </a:ext>
            </a:extLst>
          </p:cNvPr>
          <p:cNvCxnSpPr>
            <a:cxnSpLocks/>
          </p:cNvCxnSpPr>
          <p:nvPr/>
        </p:nvCxnSpPr>
        <p:spPr>
          <a:xfrm>
            <a:off x="6579394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2" name="Connecteur : en arc 21">
            <a:extLst>
              <a:ext uri="{FF2B5EF4-FFF2-40B4-BE49-F238E27FC236}">
                <a16:creationId xmlns:a16="http://schemas.microsoft.com/office/drawing/2014/main" id="{3DEB0392-EA54-CA83-84DA-831941C4625A}"/>
              </a:ext>
            </a:extLst>
          </p:cNvPr>
          <p:cNvCxnSpPr>
            <a:cxnSpLocks/>
          </p:cNvCxnSpPr>
          <p:nvPr/>
        </p:nvCxnSpPr>
        <p:spPr>
          <a:xfrm>
            <a:off x="8472487" y="5257800"/>
            <a:ext cx="3307555" cy="1212055"/>
          </a:xfrm>
          <a:prstGeom prst="curvedConnector3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2" name="Image 2">
            <a:extLst>
              <a:ext uri="{FF2B5EF4-FFF2-40B4-BE49-F238E27FC236}">
                <a16:creationId xmlns:a16="http://schemas.microsoft.com/office/drawing/2014/main" id="{1D776879-2C74-31CA-7057-6A0A87F25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180000">
            <a:off x="476250" y="3405187"/>
            <a:ext cx="2143125" cy="214312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050AF894-6915-BB7E-8A6B-26E60AB99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180000">
            <a:off x="2166938" y="3405187"/>
            <a:ext cx="2143125" cy="214312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9926B1A-907F-7777-10A1-0DAC465E5020}"/>
              </a:ext>
            </a:extLst>
          </p:cNvPr>
          <p:cNvSpPr txBox="1"/>
          <p:nvPr/>
        </p:nvSpPr>
        <p:spPr>
          <a:xfrm>
            <a:off x="-2978" y="2262187"/>
            <a:ext cx="372367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>
                <a:cs typeface="Calibri"/>
              </a:rPr>
              <a:t>Humidité augmente</a:t>
            </a:r>
          </a:p>
        </p:txBody>
      </p:sp>
      <p:sp>
        <p:nvSpPr>
          <p:cNvPr id="9" name="Parenthèse ouvrante 8">
            <a:extLst>
              <a:ext uri="{FF2B5EF4-FFF2-40B4-BE49-F238E27FC236}">
                <a16:creationId xmlns:a16="http://schemas.microsoft.com/office/drawing/2014/main" id="{89057440-E37A-DAAD-A476-D9AF927D6BBC}"/>
              </a:ext>
            </a:extLst>
          </p:cNvPr>
          <p:cNvSpPr/>
          <p:nvPr/>
        </p:nvSpPr>
        <p:spPr>
          <a:xfrm rot="-16200000" flipV="1">
            <a:off x="2189892" y="2590801"/>
            <a:ext cx="321468" cy="1690685"/>
          </a:xfrm>
          <a:prstGeom prst="leftBracket">
            <a:avLst/>
          </a:pr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Organigramme : Connecteur 11">
            <a:extLst>
              <a:ext uri="{FF2B5EF4-FFF2-40B4-BE49-F238E27FC236}">
                <a16:creationId xmlns:a16="http://schemas.microsoft.com/office/drawing/2014/main" id="{2733F88C-A3CD-5A54-E915-8C98E9FB5B4C}"/>
              </a:ext>
            </a:extLst>
          </p:cNvPr>
          <p:cNvSpPr/>
          <p:nvPr/>
        </p:nvSpPr>
        <p:spPr>
          <a:xfrm>
            <a:off x="2045493" y="2890836"/>
            <a:ext cx="738186" cy="750093"/>
          </a:xfrm>
          <a:prstGeom prst="flowChartConnector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b="1">
                <a:solidFill>
                  <a:schemeClr val="tx1"/>
                </a:solidFill>
                <a:cs typeface="Calibri"/>
              </a:rPr>
              <a:t>V</a:t>
            </a:r>
          </a:p>
        </p:txBody>
      </p:sp>
      <p:pic>
        <p:nvPicPr>
          <p:cNvPr id="8" name="Image 2">
            <a:extLst>
              <a:ext uri="{FF2B5EF4-FFF2-40B4-BE49-F238E27FC236}">
                <a16:creationId xmlns:a16="http://schemas.microsoft.com/office/drawing/2014/main" id="{84BF6F46-C777-DA8A-7F3D-718E644B8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B10A3AE-FCA0-97D8-37AA-951C0757EDF3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/>
              <a:t>DE PAIVA Damien / BEAUVARLET Antoine / RAVENNE Alexandre / BERDIJ </a:t>
            </a:r>
            <a:r>
              <a:rPr lang="fr-FR" dirty="0" err="1"/>
              <a:t>Souhaila</a:t>
            </a:r>
            <a:r>
              <a:rPr lang="fr-FR" dirty="0"/>
              <a:t> / "LI Lucie"</a:t>
            </a:r>
          </a:p>
        </p:txBody>
      </p:sp>
      <p:pic>
        <p:nvPicPr>
          <p:cNvPr id="4" name="Image 5" descr="Une image contenant appareil, appareil de cuisine&#10;&#10;Description générée automatiquement">
            <a:extLst>
              <a:ext uri="{FF2B5EF4-FFF2-40B4-BE49-F238E27FC236}">
                <a16:creationId xmlns:a16="http://schemas.microsoft.com/office/drawing/2014/main" id="{08C36B63-B971-AB42-89FA-BFC5B3CEDF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130529" y="444105"/>
            <a:ext cx="6515098" cy="5612604"/>
          </a:xfrm>
          <a:prstGeom prst="rect">
            <a:avLst/>
          </a:prstGeom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5D97FE3F-7203-C242-48FE-235DDA678180}"/>
              </a:ext>
            </a:extLst>
          </p:cNvPr>
          <p:cNvCxnSpPr/>
          <p:nvPr/>
        </p:nvCxnSpPr>
        <p:spPr>
          <a:xfrm flipH="1">
            <a:off x="6567486" y="-4763"/>
            <a:ext cx="11906" cy="6524624"/>
          </a:xfrm>
          <a:prstGeom prst="straightConnector1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1334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2">
            <a:extLst>
              <a:ext uri="{FF2B5EF4-FFF2-40B4-BE49-F238E27FC236}">
                <a16:creationId xmlns:a16="http://schemas.microsoft.com/office/drawing/2014/main" id="{84BF6F46-C777-DA8A-7F3D-718E644B8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B10A3AE-FCA0-97D8-37AA-951C0757EDF3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/>
              <a:t>DE PAIVA Damien / BEAUVARLET Antoine / RAVENNE Alexandre / BERDIJ </a:t>
            </a:r>
            <a:r>
              <a:rPr lang="fr-FR" dirty="0" err="1"/>
              <a:t>Souhaila</a:t>
            </a:r>
            <a:r>
              <a:rPr lang="fr-FR" dirty="0"/>
              <a:t> / "LI Lucie"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9893E-34F4-1561-1321-7CBB422234CC}"/>
              </a:ext>
            </a:extLst>
          </p:cNvPr>
          <p:cNvSpPr/>
          <p:nvPr/>
        </p:nvSpPr>
        <p:spPr>
          <a:xfrm rot="5400000">
            <a:off x="144066" y="2620565"/>
            <a:ext cx="2666999" cy="726281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ARDUINO R UNO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7CD65964-4954-F86C-88F4-E2B3F9345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240000">
            <a:off x="3612885" y="4087812"/>
            <a:ext cx="2143125" cy="2143125"/>
          </a:xfrm>
          <a:prstGeom prst="rect">
            <a:avLst/>
          </a:prstGeom>
        </p:spPr>
      </p:pic>
      <p:pic>
        <p:nvPicPr>
          <p:cNvPr id="18" name="Image 17" descr="Une image contenant texte&#10;&#10;Description générée automatiquement">
            <a:extLst>
              <a:ext uri="{FF2B5EF4-FFF2-40B4-BE49-F238E27FC236}">
                <a16:creationId xmlns:a16="http://schemas.microsoft.com/office/drawing/2014/main" id="{2EDE0EC3-FF7E-BD44-5D00-0ED436BF4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240000">
            <a:off x="2095500" y="4087812"/>
            <a:ext cx="2143125" cy="2143125"/>
          </a:xfrm>
          <a:prstGeom prst="rect">
            <a:avLst/>
          </a:prstGeom>
        </p:spPr>
      </p:pic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50F34686-79D7-4D8A-5DBA-7F4EC140A24D}"/>
              </a:ext>
            </a:extLst>
          </p:cNvPr>
          <p:cNvCxnSpPr/>
          <p:nvPr/>
        </p:nvCxnSpPr>
        <p:spPr>
          <a:xfrm>
            <a:off x="1849966" y="2093383"/>
            <a:ext cx="2751666" cy="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7A3AE26D-0283-EE53-1ABA-3C82D6BBD579}"/>
              </a:ext>
            </a:extLst>
          </p:cNvPr>
          <p:cNvCxnSpPr/>
          <p:nvPr/>
        </p:nvCxnSpPr>
        <p:spPr>
          <a:xfrm flipH="1">
            <a:off x="4649257" y="2098675"/>
            <a:ext cx="10584" cy="216958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5A9CDF95-9BAE-DD53-A4C9-25E570695398}"/>
              </a:ext>
            </a:extLst>
          </p:cNvPr>
          <p:cNvCxnSpPr>
            <a:cxnSpLocks/>
          </p:cNvCxnSpPr>
          <p:nvPr/>
        </p:nvCxnSpPr>
        <p:spPr>
          <a:xfrm>
            <a:off x="1849966" y="3088215"/>
            <a:ext cx="1270000" cy="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A7F96E3-28B4-DB18-2A6E-FB38D207CD2F}"/>
              </a:ext>
            </a:extLst>
          </p:cNvPr>
          <p:cNvCxnSpPr>
            <a:cxnSpLocks/>
          </p:cNvCxnSpPr>
          <p:nvPr/>
        </p:nvCxnSpPr>
        <p:spPr>
          <a:xfrm flipH="1">
            <a:off x="3114674" y="3082924"/>
            <a:ext cx="10584" cy="1185333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EF73A674-6EE1-2121-FA55-38B906845B4E}"/>
              </a:ext>
            </a:extLst>
          </p:cNvPr>
          <p:cNvSpPr txBox="1"/>
          <p:nvPr/>
        </p:nvSpPr>
        <p:spPr>
          <a:xfrm>
            <a:off x="1775354" y="1767416"/>
            <a:ext cx="1825625" cy="3836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/>
              <a:t>+5 V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DF73D034-54C2-19CC-1AFE-7AA09A19B9F3}"/>
              </a:ext>
            </a:extLst>
          </p:cNvPr>
          <p:cNvSpPr txBox="1"/>
          <p:nvPr/>
        </p:nvSpPr>
        <p:spPr>
          <a:xfrm>
            <a:off x="1775354" y="2762250"/>
            <a:ext cx="140864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/>
              <a:t>Entrée analogique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B28116C-85F2-2386-5E19-D215F1A95706}"/>
              </a:ext>
            </a:extLst>
          </p:cNvPr>
          <p:cNvSpPr/>
          <p:nvPr/>
        </p:nvSpPr>
        <p:spPr>
          <a:xfrm>
            <a:off x="3522133" y="4919133"/>
            <a:ext cx="793750" cy="317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chemeClr val="tx1"/>
                </a:solidFill>
              </a:rPr>
              <a:t>R</a:t>
            </a:r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436C8158-7706-B9C5-913E-2E3089CD979C}"/>
              </a:ext>
            </a:extLst>
          </p:cNvPr>
          <p:cNvCxnSpPr/>
          <p:nvPr/>
        </p:nvCxnSpPr>
        <p:spPr>
          <a:xfrm flipH="1" flipV="1">
            <a:off x="4351867" y="5060950"/>
            <a:ext cx="323850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63DB1DE7-AD9B-D0A2-EF35-F2CB5E340971}"/>
              </a:ext>
            </a:extLst>
          </p:cNvPr>
          <p:cNvCxnSpPr>
            <a:cxnSpLocks/>
          </p:cNvCxnSpPr>
          <p:nvPr/>
        </p:nvCxnSpPr>
        <p:spPr>
          <a:xfrm flipH="1" flipV="1">
            <a:off x="3187700" y="5060950"/>
            <a:ext cx="323850" cy="6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61241CF0-5154-5FA9-4226-24EE16F323EB}"/>
              </a:ext>
            </a:extLst>
          </p:cNvPr>
          <p:cNvCxnSpPr/>
          <p:nvPr/>
        </p:nvCxnSpPr>
        <p:spPr>
          <a:xfrm>
            <a:off x="5072592" y="3175"/>
            <a:ext cx="10583" cy="649816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E52D8FCC-8A98-9420-5301-E1D9EEA84063}"/>
              </a:ext>
            </a:extLst>
          </p:cNvPr>
          <p:cNvSpPr/>
          <p:nvPr/>
        </p:nvSpPr>
        <p:spPr>
          <a:xfrm>
            <a:off x="5080001" y="260350"/>
            <a:ext cx="6879165" cy="6201832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Rectangle : coins arrondis 73">
            <a:extLst>
              <a:ext uri="{FF2B5EF4-FFF2-40B4-BE49-F238E27FC236}">
                <a16:creationId xmlns:a16="http://schemas.microsoft.com/office/drawing/2014/main" id="{1F895A20-7384-62E6-5B96-50F880CA4E1C}"/>
              </a:ext>
            </a:extLst>
          </p:cNvPr>
          <p:cNvSpPr/>
          <p:nvPr/>
        </p:nvSpPr>
        <p:spPr>
          <a:xfrm>
            <a:off x="5898091" y="1283757"/>
            <a:ext cx="1121832" cy="10689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42%</a:t>
            </a: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B91E5A47-F914-72A9-7EF9-4393D05BE4FF}"/>
              </a:ext>
            </a:extLst>
          </p:cNvPr>
          <p:cNvSpPr txBox="1"/>
          <p:nvPr/>
        </p:nvSpPr>
        <p:spPr>
          <a:xfrm>
            <a:off x="5741458" y="383645"/>
            <a:ext cx="58737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/>
              <a:t>3 testes à humidité différentes</a:t>
            </a:r>
          </a:p>
        </p:txBody>
      </p:sp>
      <p:sp>
        <p:nvSpPr>
          <p:cNvPr id="79" name="Rectangle : coins arrondis 78">
            <a:extLst>
              <a:ext uri="{FF2B5EF4-FFF2-40B4-BE49-F238E27FC236}">
                <a16:creationId xmlns:a16="http://schemas.microsoft.com/office/drawing/2014/main" id="{75F66F20-2A2F-B02A-06EA-30734E3BA911}"/>
              </a:ext>
            </a:extLst>
          </p:cNvPr>
          <p:cNvSpPr/>
          <p:nvPr/>
        </p:nvSpPr>
        <p:spPr>
          <a:xfrm>
            <a:off x="5898090" y="2977090"/>
            <a:ext cx="1121832" cy="10689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/>
              <a:t>56%</a:t>
            </a:r>
          </a:p>
        </p:txBody>
      </p:sp>
      <p:sp>
        <p:nvSpPr>
          <p:cNvPr id="80" name="Rectangle : coins arrondis 79">
            <a:extLst>
              <a:ext uri="{FF2B5EF4-FFF2-40B4-BE49-F238E27FC236}">
                <a16:creationId xmlns:a16="http://schemas.microsoft.com/office/drawing/2014/main" id="{E3A163F0-D6C2-B653-519E-F63252B23E0C}"/>
              </a:ext>
            </a:extLst>
          </p:cNvPr>
          <p:cNvSpPr/>
          <p:nvPr/>
        </p:nvSpPr>
        <p:spPr>
          <a:xfrm>
            <a:off x="5898091" y="4924423"/>
            <a:ext cx="1121832" cy="10689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/>
              <a:t>80%</a:t>
            </a:r>
          </a:p>
        </p:txBody>
      </p:sp>
      <p:pic>
        <p:nvPicPr>
          <p:cNvPr id="83" name="Image 83">
            <a:extLst>
              <a:ext uri="{FF2B5EF4-FFF2-40B4-BE49-F238E27FC236}">
                <a16:creationId xmlns:a16="http://schemas.microsoft.com/office/drawing/2014/main" id="{A8D07F96-F305-D44D-0F60-CC03932B64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34" t="17635" r="68044" b="74267"/>
          <a:stretch/>
        </p:blipFill>
        <p:spPr>
          <a:xfrm rot="10980000">
            <a:off x="7153092" y="1105930"/>
            <a:ext cx="4643661" cy="1588988"/>
          </a:xfrm>
          <a:prstGeom prst="rect">
            <a:avLst/>
          </a:prstGeom>
        </p:spPr>
      </p:pic>
      <p:pic>
        <p:nvPicPr>
          <p:cNvPr id="84" name="Image 84" descr="Une image contenant texte, moniteur, intérieur, horloge&#10;&#10;Description générée automatiquement">
            <a:extLst>
              <a:ext uri="{FF2B5EF4-FFF2-40B4-BE49-F238E27FC236}">
                <a16:creationId xmlns:a16="http://schemas.microsoft.com/office/drawing/2014/main" id="{668D06DC-8761-A41D-4CC7-D4A0FCF7DB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5175" y="2619375"/>
            <a:ext cx="4841875" cy="2295525"/>
          </a:xfrm>
          <a:prstGeom prst="rect">
            <a:avLst/>
          </a:prstGeom>
        </p:spPr>
      </p:pic>
      <p:pic>
        <p:nvPicPr>
          <p:cNvPr id="85" name="Image 85" descr="Une image contenant texte, horloge, afficher&#10;&#10;Description générée automatiquement">
            <a:extLst>
              <a:ext uri="{FF2B5EF4-FFF2-40B4-BE49-F238E27FC236}">
                <a16:creationId xmlns:a16="http://schemas.microsoft.com/office/drawing/2014/main" id="{1698C8C4-E6EE-45C7-6148-C30C6F8B52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0750" y="4654550"/>
            <a:ext cx="43815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47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">
            <a:extLst>
              <a:ext uri="{FF2B5EF4-FFF2-40B4-BE49-F238E27FC236}">
                <a16:creationId xmlns:a16="http://schemas.microsoft.com/office/drawing/2014/main" id="{74F4D9B8-E327-E7FB-F322-774FDDF5C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82" y="-947"/>
            <a:ext cx="1254920" cy="141873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4CDF9D5-5C3C-A052-894A-0DB8EC8FA698}"/>
              </a:ext>
            </a:extLst>
          </p:cNvPr>
          <p:cNvSpPr/>
          <p:nvPr/>
        </p:nvSpPr>
        <p:spPr>
          <a:xfrm>
            <a:off x="-4763" y="6507955"/>
            <a:ext cx="12191999" cy="3571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/>
              <a:t>DE PAIVA Damien / BEAUVARLET </a:t>
            </a:r>
            <a:r>
              <a:rPr lang="fr-FR" err="1"/>
              <a:t>Amtoine</a:t>
            </a:r>
            <a:r>
              <a:rPr lang="fr-FR"/>
              <a:t> / RAVENNE Alexandre / BERDIJ </a:t>
            </a:r>
            <a:r>
              <a:rPr lang="fr-FR" err="1"/>
              <a:t>Souhaila</a:t>
            </a:r>
            <a:r>
              <a:rPr lang="fr-FR"/>
              <a:t> / "LI Lucie"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EED13DF-3971-3D38-3E9F-4BEB866FE1C9}"/>
              </a:ext>
            </a:extLst>
          </p:cNvPr>
          <p:cNvSpPr txBox="1"/>
          <p:nvPr/>
        </p:nvSpPr>
        <p:spPr>
          <a:xfrm>
            <a:off x="770931" y="1607344"/>
            <a:ext cx="1043582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fr-FR" sz="3600" dirty="0"/>
              <a:t>Problème de fiabilité</a:t>
            </a:r>
            <a:endParaRPr lang="fr-FR" sz="320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E74402B-9FFE-DC82-3814-2CF7DB818497}"/>
              </a:ext>
            </a:extLst>
          </p:cNvPr>
          <p:cNvSpPr txBox="1"/>
          <p:nvPr/>
        </p:nvSpPr>
        <p:spPr>
          <a:xfrm>
            <a:off x="151804" y="3434952"/>
            <a:ext cx="11677053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2400" dirty="0"/>
              <a:t>Les 3 résultats ont été pris dans les mêmes conditions en 3 points différents</a:t>
            </a:r>
          </a:p>
          <a:p>
            <a:pPr marL="285750" indent="-285750">
              <a:buFont typeface="Arial"/>
              <a:buChar char="•"/>
            </a:pPr>
            <a:endParaRPr lang="fr-FR" sz="2400" dirty="0"/>
          </a:p>
          <a:p>
            <a:pPr marL="285750" indent="-285750">
              <a:buFont typeface="Arial"/>
              <a:buChar char="•"/>
            </a:pPr>
            <a:r>
              <a:rPr lang="fr-FR" sz="2400" dirty="0"/>
              <a:t>Un autre test dans des récipient différents a été un échec</a:t>
            </a:r>
          </a:p>
          <a:p>
            <a:pPr marL="285750" indent="-285750">
              <a:buFont typeface="Arial"/>
              <a:buChar char="•"/>
            </a:pPr>
            <a:endParaRPr lang="fr-FR" sz="3200" dirty="0"/>
          </a:p>
          <a:p>
            <a:pPr marL="285750" indent="-285750">
              <a:buFont typeface="Arial"/>
              <a:buChar char="•"/>
            </a:pP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34974713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5</Slides>
  <Notes>0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Atlas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revision>72</cp:revision>
  <dcterms:created xsi:type="dcterms:W3CDTF">2022-09-12T06:19:02Z</dcterms:created>
  <dcterms:modified xsi:type="dcterms:W3CDTF">2022-09-13T17:20:47Z</dcterms:modified>
</cp:coreProperties>
</file>

<file path=docProps/thumbnail.jpeg>
</file>